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4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9E0000"/>
    <a:srgbClr val="6C0000"/>
    <a:srgbClr val="29287F"/>
    <a:srgbClr val="170D74"/>
    <a:srgbClr val="C00A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7"/>
    <p:restoredTop sz="94648"/>
  </p:normalViewPr>
  <p:slideViewPr>
    <p:cSldViewPr>
      <p:cViewPr varScale="1">
        <p:scale>
          <a:sx n="117" d="100"/>
          <a:sy n="117" d="100"/>
        </p:scale>
        <p:origin x="1328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9E771-9EA6-40A8-B719-F947A918BFF3}" type="datetimeFigureOut">
              <a:rPr lang="pt-BR" smtClean="0"/>
              <a:pPr/>
              <a:t>10/05/2023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DE631-DDCF-4B8F-8129-A3633A3E94B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9E771-9EA6-40A8-B719-F947A918BFF3}" type="datetimeFigureOut">
              <a:rPr lang="pt-BR" smtClean="0"/>
              <a:pPr/>
              <a:t>10/05/2023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DE631-DDCF-4B8F-8129-A3633A3E94B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9E771-9EA6-40A8-B719-F947A918BFF3}" type="datetimeFigureOut">
              <a:rPr lang="pt-BR" smtClean="0"/>
              <a:pPr/>
              <a:t>10/05/2023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DE631-DDCF-4B8F-8129-A3633A3E94B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9E771-9EA6-40A8-B719-F947A918BFF3}" type="datetimeFigureOut">
              <a:rPr lang="pt-BR" smtClean="0"/>
              <a:pPr/>
              <a:t>10/05/2023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DE631-DDCF-4B8F-8129-A3633A3E94B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9E771-9EA6-40A8-B719-F947A918BFF3}" type="datetimeFigureOut">
              <a:rPr lang="pt-BR" smtClean="0"/>
              <a:pPr/>
              <a:t>10/05/2023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DE631-DDCF-4B8F-8129-A3633A3E94B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9E771-9EA6-40A8-B719-F947A918BFF3}" type="datetimeFigureOut">
              <a:rPr lang="pt-BR" smtClean="0"/>
              <a:pPr/>
              <a:t>10/05/2023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DE631-DDCF-4B8F-8129-A3633A3E94B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9E771-9EA6-40A8-B719-F947A918BFF3}" type="datetimeFigureOut">
              <a:rPr lang="pt-BR" smtClean="0"/>
              <a:pPr/>
              <a:t>10/05/2023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DE631-DDCF-4B8F-8129-A3633A3E94B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9E771-9EA6-40A8-B719-F947A918BFF3}" type="datetimeFigureOut">
              <a:rPr lang="pt-BR" smtClean="0"/>
              <a:pPr/>
              <a:t>10/05/2023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DE631-DDCF-4B8F-8129-A3633A3E94B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9E771-9EA6-40A8-B719-F947A918BFF3}" type="datetimeFigureOut">
              <a:rPr lang="pt-BR" smtClean="0"/>
              <a:pPr/>
              <a:t>10/05/2023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DE631-DDCF-4B8F-8129-A3633A3E94B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9E771-9EA6-40A8-B719-F947A918BFF3}" type="datetimeFigureOut">
              <a:rPr lang="pt-BR" smtClean="0"/>
              <a:pPr/>
              <a:t>10/05/2023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DE631-DDCF-4B8F-8129-A3633A3E94B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9E771-9EA6-40A8-B719-F947A918BFF3}" type="datetimeFigureOut">
              <a:rPr lang="pt-BR" smtClean="0"/>
              <a:pPr/>
              <a:t>10/05/2023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DE631-DDCF-4B8F-8129-A3633A3E94B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A9E771-9EA6-40A8-B719-F947A918BFF3}" type="datetimeFigureOut">
              <a:rPr lang="pt-BR" smtClean="0"/>
              <a:pPr/>
              <a:t>10/05/2023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2DE631-DDCF-4B8F-8129-A3633A3E94B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CaixaDeTexto 3"/>
          <p:cNvSpPr txBox="1">
            <a:spLocks noChangeArrowheads="1"/>
          </p:cNvSpPr>
          <p:nvPr/>
        </p:nvSpPr>
        <p:spPr bwMode="auto">
          <a:xfrm>
            <a:off x="357188" y="571500"/>
            <a:ext cx="8453437" cy="534035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1300" dirty="0">
                <a:latin typeface="Calibri" pitchFamily="34" charset="0"/>
              </a:rPr>
              <a:t>1 - É absolutamente necessário que o apresentador(a) do trabalho esteja inscrito(a) no Congresso.</a:t>
            </a:r>
          </a:p>
          <a:p>
            <a:br>
              <a:rPr lang="pt-BR" sz="1300" dirty="0">
                <a:latin typeface="Calibri" pitchFamily="34" charset="0"/>
              </a:rPr>
            </a:br>
            <a:r>
              <a:rPr lang="pt-BR" sz="1300" dirty="0">
                <a:latin typeface="Calibri" pitchFamily="34" charset="0"/>
              </a:rPr>
              <a:t>2 - É obrigatório o envio do trabalho até a data </a:t>
            </a:r>
            <a:r>
              <a:rPr lang="pt-BR" sz="1300">
                <a:latin typeface="Calibri" pitchFamily="34" charset="0"/>
              </a:rPr>
              <a:t>de </a:t>
            </a:r>
            <a:r>
              <a:rPr lang="pt-BR" sz="1300" b="1">
                <a:solidFill>
                  <a:srgbClr val="FF0000"/>
                </a:solidFill>
                <a:latin typeface="Calibri" pitchFamily="34" charset="0"/>
              </a:rPr>
              <a:t>24</a:t>
            </a:r>
            <a:r>
              <a:rPr lang="bg-BG" sz="1300" b="1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pt-BR" sz="1300" b="1" dirty="0">
                <a:solidFill>
                  <a:srgbClr val="FF0000"/>
                </a:solidFill>
                <a:latin typeface="Calibri" pitchFamily="34" charset="0"/>
              </a:rPr>
              <a:t>de Maio de 2023</a:t>
            </a:r>
            <a:r>
              <a:rPr lang="pt-BR" sz="1300" dirty="0">
                <a:latin typeface="Calibri" pitchFamily="34" charset="0"/>
              </a:rPr>
              <a:t>.</a:t>
            </a:r>
          </a:p>
          <a:p>
            <a:br>
              <a:rPr lang="pt-BR" sz="1300" dirty="0">
                <a:latin typeface="Calibri" pitchFamily="34" charset="0"/>
              </a:rPr>
            </a:br>
            <a:r>
              <a:rPr lang="pt-BR" sz="1300" dirty="0">
                <a:latin typeface="Calibri" pitchFamily="34" charset="0"/>
              </a:rPr>
              <a:t>Não será permitida a entrega do trabalho, no dia da apresentação. Os trabalhos ficarão a disposição dos participantes durante todo o período de realização do congresso.</a:t>
            </a:r>
          </a:p>
          <a:p>
            <a:br>
              <a:rPr lang="pt-BR" sz="1300" b="1" dirty="0">
                <a:latin typeface="Calibri" pitchFamily="34" charset="0"/>
              </a:rPr>
            </a:br>
            <a:r>
              <a:rPr lang="pt-BR" sz="1300" b="1" dirty="0">
                <a:latin typeface="Calibri" pitchFamily="34" charset="0"/>
              </a:rPr>
              <a:t>ESPECIFICAÇÕES PARA MONTAGEM E APRESENTAÇÃO DO E-POSTER</a:t>
            </a:r>
            <a:endParaRPr lang="pt-BR" sz="1300" dirty="0">
              <a:latin typeface="Calibri" pitchFamily="34" charset="0"/>
            </a:endParaRPr>
          </a:p>
          <a:p>
            <a:br>
              <a:rPr lang="pt-BR" sz="1300" dirty="0">
                <a:latin typeface="Calibri" pitchFamily="34" charset="0"/>
              </a:rPr>
            </a:br>
            <a:r>
              <a:rPr lang="pt-BR" sz="1300" dirty="0">
                <a:latin typeface="Calibri" pitchFamily="34" charset="0"/>
              </a:rPr>
              <a:t>1 - Os E-Pôsteres serão apresentados nos monitores de vídeo instalados na Área de E-Pôster - Pavilhão - ÁREA MÉDICA  e  DEPARTAMENTOS</a:t>
            </a:r>
          </a:p>
          <a:p>
            <a:endParaRPr lang="pt-BR" sz="1300" dirty="0">
              <a:latin typeface="Calibri" pitchFamily="34" charset="0"/>
            </a:endParaRPr>
          </a:p>
          <a:p>
            <a:r>
              <a:rPr lang="pt-BR" sz="1300" dirty="0">
                <a:latin typeface="Calibri" pitchFamily="34" charset="0"/>
              </a:rPr>
              <a:t>2 - Formate seu trabalho e siga as instruções, abaixo, para realizar o envio.</a:t>
            </a:r>
          </a:p>
          <a:p>
            <a:br>
              <a:rPr lang="pt-BR" sz="1300" dirty="0">
                <a:latin typeface="Calibri" pitchFamily="34" charset="0"/>
              </a:rPr>
            </a:br>
            <a:r>
              <a:rPr lang="pt-BR" sz="1300" b="1" dirty="0">
                <a:latin typeface="Calibri" pitchFamily="34" charset="0"/>
              </a:rPr>
              <a:t>PARA ENVIAR SEU TRABALHO</a:t>
            </a:r>
            <a:endParaRPr lang="pt-BR" sz="1300" dirty="0">
              <a:latin typeface="Calibri" pitchFamily="34" charset="0"/>
            </a:endParaRPr>
          </a:p>
          <a:p>
            <a:endParaRPr lang="pt-BR" sz="1300" dirty="0">
              <a:latin typeface="Calibri" pitchFamily="34" charset="0"/>
            </a:endParaRPr>
          </a:p>
          <a:p>
            <a:r>
              <a:rPr lang="pt-BR" sz="1300" dirty="0">
                <a:latin typeface="Calibri" pitchFamily="34" charset="0"/>
              </a:rPr>
              <a:t>1 - Formate seu trabalho em um arquivo </a:t>
            </a:r>
            <a:r>
              <a:rPr lang="pt-BR" sz="1300" b="1" dirty="0" err="1">
                <a:solidFill>
                  <a:srgbClr val="FF0000"/>
                </a:solidFill>
                <a:latin typeface="Calibri" pitchFamily="34" charset="0"/>
              </a:rPr>
              <a:t>power</a:t>
            </a:r>
            <a:r>
              <a:rPr lang="pt-BR" sz="1300" b="1" dirty="0">
                <a:solidFill>
                  <a:srgbClr val="FF0000"/>
                </a:solidFill>
                <a:latin typeface="Calibri" pitchFamily="34" charset="0"/>
              </a:rPr>
              <a:t> point</a:t>
            </a:r>
            <a:r>
              <a:rPr lang="pt-BR" sz="1300" dirty="0">
                <a:latin typeface="Calibri" pitchFamily="34" charset="0"/>
              </a:rPr>
              <a:t>, com no máximo </a:t>
            </a:r>
            <a:r>
              <a:rPr lang="pt-BR" sz="1300" u="sng" dirty="0">
                <a:latin typeface="Calibri" pitchFamily="34" charset="0"/>
              </a:rPr>
              <a:t>5 megabytes</a:t>
            </a:r>
            <a:r>
              <a:rPr lang="pt-BR" sz="1300" dirty="0">
                <a:latin typeface="Calibri" pitchFamily="34" charset="0"/>
              </a:rPr>
              <a:t> de tamanho total, contendo </a:t>
            </a:r>
            <a:r>
              <a:rPr lang="pt-BR" sz="1400" b="1" dirty="0">
                <a:solidFill>
                  <a:srgbClr val="FF0000"/>
                </a:solidFill>
                <a:latin typeface="Calibri" pitchFamily="34" charset="0"/>
              </a:rPr>
              <a:t>06 (SEIS)</a:t>
            </a:r>
            <a:r>
              <a:rPr lang="pt-BR" sz="1300" dirty="0">
                <a:latin typeface="Calibri" pitchFamily="34" charset="0"/>
              </a:rPr>
              <a:t> </a:t>
            </a:r>
            <a:r>
              <a:rPr lang="pt-BR" sz="1400" b="1" dirty="0">
                <a:solidFill>
                  <a:srgbClr val="FF0000"/>
                </a:solidFill>
                <a:latin typeface="Calibri" pitchFamily="34" charset="0"/>
              </a:rPr>
              <a:t>slides</a:t>
            </a:r>
            <a:r>
              <a:rPr lang="pt-BR" sz="1300" dirty="0">
                <a:latin typeface="Calibri" pitchFamily="34" charset="0"/>
              </a:rPr>
              <a:t>, seguindo este </a:t>
            </a:r>
            <a:r>
              <a:rPr lang="pt-BR" sz="1300" b="1" i="1" dirty="0" err="1">
                <a:latin typeface="Calibri" pitchFamily="34" charset="0"/>
              </a:rPr>
              <a:t>template</a:t>
            </a:r>
            <a:r>
              <a:rPr lang="bg-BG" sz="1300" i="1" dirty="0">
                <a:latin typeface="Calibri" pitchFamily="34" charset="0"/>
              </a:rPr>
              <a:t> </a:t>
            </a:r>
            <a:r>
              <a:rPr lang="bg-BG" sz="1300" dirty="0">
                <a:latin typeface="Calibri" pitchFamily="34" charset="0"/>
              </a:rPr>
              <a:t>(</a:t>
            </a:r>
            <a:r>
              <a:rPr lang="bg-BG" sz="1300" b="1" dirty="0">
                <a:solidFill>
                  <a:srgbClr val="FF0000"/>
                </a:solidFill>
                <a:latin typeface="Calibri" pitchFamily="34" charset="0"/>
              </a:rPr>
              <a:t>Não utilize vídeos e/ou animações em sua apresentação</a:t>
            </a:r>
            <a:r>
              <a:rPr lang="bg-BG" sz="1300" dirty="0">
                <a:latin typeface="Calibri" pitchFamily="34" charset="0"/>
              </a:rPr>
              <a:t>)</a:t>
            </a:r>
            <a:r>
              <a:rPr lang="pt-BR" sz="1300" dirty="0">
                <a:latin typeface="Calibri" pitchFamily="34" charset="0"/>
              </a:rPr>
              <a:t>; </a:t>
            </a:r>
          </a:p>
          <a:p>
            <a:br>
              <a:rPr lang="pt-BR" sz="1300" dirty="0">
                <a:latin typeface="Calibri" pitchFamily="34" charset="0"/>
              </a:rPr>
            </a:br>
            <a:r>
              <a:rPr lang="bg-BG" sz="1300" dirty="0">
                <a:latin typeface="Calibri" pitchFamily="34" charset="0"/>
              </a:rPr>
              <a:t>3</a:t>
            </a:r>
            <a:r>
              <a:rPr lang="pt-BR" sz="1300" dirty="0">
                <a:latin typeface="Calibri" pitchFamily="34" charset="0"/>
              </a:rPr>
              <a:t> - Salve o trabalho no formato original </a:t>
            </a:r>
            <a:r>
              <a:rPr lang="pt-BR" sz="1400" b="1" dirty="0">
                <a:solidFill>
                  <a:srgbClr val="FF0000"/>
                </a:solidFill>
                <a:latin typeface="Calibri" pitchFamily="34" charset="0"/>
              </a:rPr>
              <a:t>.</a:t>
            </a:r>
            <a:r>
              <a:rPr lang="pt-BR" sz="1400" b="1" dirty="0" err="1">
                <a:solidFill>
                  <a:srgbClr val="FF0000"/>
                </a:solidFill>
                <a:latin typeface="Calibri" pitchFamily="34" charset="0"/>
              </a:rPr>
              <a:t>ppt</a:t>
            </a:r>
            <a:r>
              <a:rPr lang="pt-BR" sz="1300" dirty="0">
                <a:latin typeface="Calibri" pitchFamily="34" charset="0"/>
              </a:rPr>
              <a:t>;</a:t>
            </a:r>
          </a:p>
          <a:p>
            <a:br>
              <a:rPr lang="pt-BR" sz="1300" dirty="0">
                <a:latin typeface="Calibri" pitchFamily="34" charset="0"/>
              </a:rPr>
            </a:br>
            <a:r>
              <a:rPr lang="bg-BG" sz="1300" dirty="0">
                <a:latin typeface="Calibri" pitchFamily="34" charset="0"/>
              </a:rPr>
              <a:t>4</a:t>
            </a:r>
            <a:r>
              <a:rPr lang="pt-BR" sz="1300" dirty="0">
                <a:latin typeface="Calibri" pitchFamily="34" charset="0"/>
              </a:rPr>
              <a:t> - No sistema de envio, Clique </a:t>
            </a:r>
            <a:r>
              <a:rPr lang="pt-BR" sz="1300" b="1" dirty="0">
                <a:latin typeface="Calibri" pitchFamily="34" charset="0"/>
              </a:rPr>
              <a:t>em Escolha o e-pôster </a:t>
            </a:r>
            <a:r>
              <a:rPr lang="pt-BR" sz="1300" dirty="0">
                <a:latin typeface="Calibri" pitchFamily="34" charset="0"/>
              </a:rPr>
              <a:t>e selecione o arquivo em PPT, salvo no seu computador;</a:t>
            </a:r>
          </a:p>
          <a:p>
            <a:endParaRPr lang="pt-BR" sz="1300" dirty="0">
              <a:latin typeface="Calibri" pitchFamily="34" charset="0"/>
            </a:endParaRPr>
          </a:p>
          <a:p>
            <a:r>
              <a:rPr lang="bg-BG" sz="1300" dirty="0">
                <a:latin typeface="Calibri" pitchFamily="34" charset="0"/>
              </a:rPr>
              <a:t>5</a:t>
            </a:r>
            <a:r>
              <a:rPr lang="pt-BR" sz="1300" dirty="0">
                <a:latin typeface="Calibri" pitchFamily="34" charset="0"/>
              </a:rPr>
              <a:t> - Clique em </a:t>
            </a:r>
            <a:r>
              <a:rPr lang="pt-BR" sz="1300" b="1" dirty="0">
                <a:solidFill>
                  <a:srgbClr val="FF0000"/>
                </a:solidFill>
                <a:latin typeface="Calibri" pitchFamily="34" charset="0"/>
              </a:rPr>
              <a:t>Enviar E-</a:t>
            </a:r>
            <a:r>
              <a:rPr lang="pt-BR" sz="1300" b="1" dirty="0" err="1">
                <a:solidFill>
                  <a:srgbClr val="FF0000"/>
                </a:solidFill>
                <a:latin typeface="Calibri" pitchFamily="34" charset="0"/>
              </a:rPr>
              <a:t>Poster</a:t>
            </a:r>
            <a:r>
              <a:rPr lang="pt-BR" sz="1300" dirty="0">
                <a:latin typeface="Calibri" pitchFamily="34" charset="0"/>
              </a:rPr>
              <a:t>.</a:t>
            </a:r>
          </a:p>
          <a:p>
            <a:pPr algn="ctr"/>
            <a:br>
              <a:rPr lang="pt-BR" sz="1300" dirty="0">
                <a:latin typeface="Calibri" pitchFamily="34" charset="0"/>
              </a:rPr>
            </a:br>
            <a:r>
              <a:rPr lang="pt-BR" sz="1300" b="1" dirty="0">
                <a:latin typeface="Calibri" pitchFamily="34" charset="0"/>
              </a:rPr>
              <a:t>Executar os passos de 1 a 4 para cada um dos trabalhos aprovados, para apresentação no formato E-Pôster.</a:t>
            </a:r>
            <a:endParaRPr lang="pt-BR" sz="1000" dirty="0">
              <a:latin typeface="Calibri" pitchFamily="34" charset="0"/>
            </a:endParaRPr>
          </a:p>
        </p:txBody>
      </p:sp>
      <p:sp>
        <p:nvSpPr>
          <p:cNvPr id="13314" name="CaixaDeTexto 4"/>
          <p:cNvSpPr txBox="1">
            <a:spLocks noChangeArrowheads="1"/>
          </p:cNvSpPr>
          <p:nvPr/>
        </p:nvSpPr>
        <p:spPr bwMode="auto">
          <a:xfrm>
            <a:off x="2000250" y="142875"/>
            <a:ext cx="51435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b="1" i="1">
                <a:solidFill>
                  <a:srgbClr val="FF0000"/>
                </a:solidFill>
                <a:latin typeface="Calibri" pitchFamily="34" charset="0"/>
              </a:rPr>
              <a:t>REGRAS PARA FORMATAÇÃO E ENVIO DO E-POSTER</a:t>
            </a:r>
          </a:p>
        </p:txBody>
      </p:sp>
      <p:sp>
        <p:nvSpPr>
          <p:cNvPr id="13315" name="CaixaDeTexto 5"/>
          <p:cNvSpPr txBox="1">
            <a:spLocks noChangeArrowheads="1"/>
          </p:cNvSpPr>
          <p:nvPr/>
        </p:nvSpPr>
        <p:spPr bwMode="auto">
          <a:xfrm>
            <a:off x="571500" y="5949280"/>
            <a:ext cx="80010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1100" b="1" dirty="0">
                <a:solidFill>
                  <a:srgbClr val="0000FF"/>
                </a:solidFill>
                <a:latin typeface="Calibri" pitchFamily="34" charset="0"/>
              </a:rPr>
              <a:t>Acesse:  www.</a:t>
            </a:r>
            <a:r>
              <a:rPr lang="pt-BR" sz="1100" b="1" dirty="0">
                <a:solidFill>
                  <a:srgbClr val="0000FF"/>
                </a:solidFill>
              </a:rPr>
              <a:t>socesp2023.socesp.org.br/trabalho</a:t>
            </a:r>
            <a:r>
              <a:rPr lang="pt-BR" sz="1100" b="1" dirty="0">
                <a:solidFill>
                  <a:srgbClr val="0000FF"/>
                </a:solidFill>
                <a:latin typeface="Calibri" pitchFamily="34" charset="0"/>
              </a:rPr>
              <a:t>  -   para verificar seus trabalhos aprovados e enviar  o arquivo de seu E-Pôster </a:t>
            </a:r>
            <a:r>
              <a:rPr lang="pt-BR" sz="1100" dirty="0">
                <a:latin typeface="Calibri" pitchFamily="34" charset="0"/>
              </a:rPr>
              <a:t> </a:t>
            </a:r>
          </a:p>
        </p:txBody>
      </p:sp>
      <p:sp>
        <p:nvSpPr>
          <p:cNvPr id="13316" name="CaixaDeTexto 5"/>
          <p:cNvSpPr txBox="1">
            <a:spLocks noChangeArrowheads="1"/>
          </p:cNvSpPr>
          <p:nvPr/>
        </p:nvSpPr>
        <p:spPr bwMode="auto">
          <a:xfrm>
            <a:off x="1" y="6237312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2800" b="1" dirty="0">
                <a:solidFill>
                  <a:srgbClr val="FF0000"/>
                </a:solidFill>
                <a:latin typeface="Calibri" pitchFamily="34" charset="0"/>
              </a:rPr>
              <a:t>EXCLUA ESSE SLIDE ANTES DE SALVAR A APRESENTAÇÃO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ítulo 1"/>
          <p:cNvSpPr>
            <a:spLocks noGrp="1"/>
          </p:cNvSpPr>
          <p:nvPr>
            <p:ph type="ctrTitle"/>
          </p:nvPr>
        </p:nvSpPr>
        <p:spPr>
          <a:xfrm>
            <a:off x="714348" y="2214554"/>
            <a:ext cx="7772400" cy="642373"/>
          </a:xfrm>
        </p:spPr>
        <p:txBody>
          <a:bodyPr/>
          <a:lstStyle/>
          <a:p>
            <a:pPr eaLnBrk="1" hangingPunct="1"/>
            <a:r>
              <a:rPr lang="pt-BR" sz="2400" b="1" dirty="0">
                <a:ea typeface="ＭＳ Ｐゴシック" pitchFamily="34" charset="-128"/>
              </a:rPr>
              <a:t>Título do Trabalho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60548" y="2977493"/>
            <a:ext cx="6480000" cy="356620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2000" dirty="0">
                <a:ea typeface="+mn-ea"/>
                <a:cs typeface="+mn-cs"/>
              </a:rPr>
              <a:t>Autor do Trabalho</a:t>
            </a: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1360548" y="3451880"/>
            <a:ext cx="6480000" cy="377306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6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rPr>
              <a:t>Co-Autores</a:t>
            </a:r>
          </a:p>
        </p:txBody>
      </p:sp>
      <p:sp>
        <p:nvSpPr>
          <p:cNvPr id="14341" name="Subtítulo 2"/>
          <p:cNvSpPr txBox="1">
            <a:spLocks/>
          </p:cNvSpPr>
          <p:nvPr/>
        </p:nvSpPr>
        <p:spPr bwMode="auto">
          <a:xfrm>
            <a:off x="1360548" y="3946953"/>
            <a:ext cx="6480000" cy="345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pitchFamily="34" charset="0"/>
              <a:buNone/>
            </a:pPr>
            <a:r>
              <a:rPr lang="pt-BR" sz="1600" dirty="0">
                <a:solidFill>
                  <a:srgbClr val="898989"/>
                </a:solidFill>
                <a:latin typeface="Calibri" pitchFamily="34" charset="0"/>
              </a:rPr>
              <a:t>Instituição</a:t>
            </a:r>
          </a:p>
        </p:txBody>
      </p:sp>
      <p:sp>
        <p:nvSpPr>
          <p:cNvPr id="14342" name="CaixaDeTexto 6"/>
          <p:cNvSpPr txBox="1">
            <a:spLocks noChangeArrowheads="1"/>
          </p:cNvSpPr>
          <p:nvPr/>
        </p:nvSpPr>
        <p:spPr bwMode="auto">
          <a:xfrm>
            <a:off x="6516688" y="441611"/>
            <a:ext cx="20716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1" dirty="0">
                <a:solidFill>
                  <a:srgbClr val="FF0000"/>
                </a:solidFill>
                <a:latin typeface="Calibri" pitchFamily="34" charset="0"/>
              </a:rPr>
              <a:t>Insira aqui o Logo de sua Instituição</a:t>
            </a:r>
          </a:p>
        </p:txBody>
      </p:sp>
      <p:sp>
        <p:nvSpPr>
          <p:cNvPr id="10" name="Título 1"/>
          <p:cNvSpPr txBox="1">
            <a:spLocks/>
          </p:cNvSpPr>
          <p:nvPr/>
        </p:nvSpPr>
        <p:spPr bwMode="auto">
          <a:xfrm>
            <a:off x="8640763" y="6381750"/>
            <a:ext cx="46831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anchor="ctr"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0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pt-BR" sz="1200" b="1" dirty="0">
                <a:solidFill>
                  <a:schemeClr val="bg1">
                    <a:lumMod val="85000"/>
                  </a:schemeClr>
                </a:solidFill>
              </a:rPr>
              <a:t>1</a:t>
            </a:r>
          </a:p>
        </p:txBody>
      </p:sp>
      <p:sp>
        <p:nvSpPr>
          <p:cNvPr id="9" name="Oval 8"/>
          <p:cNvSpPr/>
          <p:nvPr/>
        </p:nvSpPr>
        <p:spPr>
          <a:xfrm>
            <a:off x="8572528" y="4786322"/>
            <a:ext cx="360362" cy="36036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9" name="Título 1"/>
          <p:cNvSpPr txBox="1">
            <a:spLocks/>
          </p:cNvSpPr>
          <p:nvPr/>
        </p:nvSpPr>
        <p:spPr bwMode="auto">
          <a:xfrm>
            <a:off x="8744962" y="6342792"/>
            <a:ext cx="325436" cy="35719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9E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pt-BR" sz="1200" b="1" dirty="0">
                <a:solidFill>
                  <a:srgbClr val="9E0000"/>
                </a:solidFill>
                <a:latin typeface="Calibri" pitchFamily="34" charset="0"/>
              </a:rPr>
              <a:t>1</a:t>
            </a:r>
          </a:p>
        </p:txBody>
      </p:sp>
      <p:pic>
        <p:nvPicPr>
          <p:cNvPr id="11" name="Imagem 10" descr="Logo-43º-Congresso-SOCESP (1)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2910" y="285728"/>
            <a:ext cx="1596995" cy="1522297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upo 19"/>
          <p:cNvGrpSpPr/>
          <p:nvPr/>
        </p:nvGrpSpPr>
        <p:grpSpPr>
          <a:xfrm>
            <a:off x="0" y="6215077"/>
            <a:ext cx="9144000" cy="642917"/>
            <a:chOff x="0" y="6215077"/>
            <a:chExt cx="9144000" cy="642917"/>
          </a:xfrm>
        </p:grpSpPr>
        <p:sp>
          <p:nvSpPr>
            <p:cNvPr id="23" name="Rectangle 3"/>
            <p:cNvSpPr>
              <a:spLocks noChangeArrowheads="1"/>
            </p:cNvSpPr>
            <p:nvPr/>
          </p:nvSpPr>
          <p:spPr bwMode="auto">
            <a:xfrm>
              <a:off x="0" y="6215077"/>
              <a:ext cx="9144000" cy="642917"/>
            </a:xfrm>
            <a:prstGeom prst="rect">
              <a:avLst/>
            </a:prstGeom>
            <a:solidFill>
              <a:srgbClr val="6C0000"/>
            </a:solidFill>
            <a:ln w="9525">
              <a:solidFill>
                <a:schemeClr val="tx2"/>
              </a:solidFill>
              <a:miter lim="800000"/>
              <a:headEnd/>
              <a:tailEnd/>
            </a:ln>
            <a:effectLst>
              <a:outerShdw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rgbClr val="29287F"/>
                </a:solidFill>
                <a:latin typeface="+mn-lt"/>
                <a:ea typeface="+mn-ea"/>
              </a:endParaRPr>
            </a:p>
          </p:txBody>
        </p:sp>
        <p:sp>
          <p:nvSpPr>
            <p:cNvPr id="22" name="Título 1"/>
            <p:cNvSpPr txBox="1">
              <a:spLocks/>
            </p:cNvSpPr>
            <p:nvPr/>
          </p:nvSpPr>
          <p:spPr bwMode="auto">
            <a:xfrm>
              <a:off x="8744962" y="6342792"/>
              <a:ext cx="325436" cy="357190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pt-BR" sz="1200" b="1" dirty="0">
                  <a:solidFill>
                    <a:srgbClr val="9E0000"/>
                  </a:solidFill>
                  <a:latin typeface="Calibri" pitchFamily="34" charset="0"/>
                </a:rPr>
                <a:t>2</a:t>
              </a:r>
            </a:p>
          </p:txBody>
        </p:sp>
      </p:grp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113536" y="6296045"/>
            <a:ext cx="6373372" cy="276999"/>
          </a:xfrm>
          <a:prstGeom prst="rect">
            <a:avLst/>
          </a:prstGeom>
          <a:solidFill>
            <a:srgbClr val="6C00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Calibri" pitchFamily="34" charset="0"/>
              </a:rPr>
              <a:t>43º Congresso da Sociedade de Cardiologia do Estado de São Paulo – 08 a 10 de </a:t>
            </a:r>
            <a:r>
              <a:rPr lang="en-US" sz="1200" dirty="0" err="1">
                <a:solidFill>
                  <a:schemeClr val="bg1"/>
                </a:solidFill>
                <a:latin typeface="Calibri" pitchFamily="34" charset="0"/>
              </a:rPr>
              <a:t>junho</a:t>
            </a:r>
            <a:r>
              <a:rPr lang="en-US" sz="1200" dirty="0">
                <a:solidFill>
                  <a:schemeClr val="bg1"/>
                </a:solidFill>
                <a:latin typeface="Calibri" pitchFamily="34" charset="0"/>
              </a:rPr>
              <a:t> de 2023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upo 19"/>
          <p:cNvGrpSpPr/>
          <p:nvPr/>
        </p:nvGrpSpPr>
        <p:grpSpPr>
          <a:xfrm>
            <a:off x="0" y="6215077"/>
            <a:ext cx="9144000" cy="642917"/>
            <a:chOff x="0" y="6215077"/>
            <a:chExt cx="9144000" cy="642917"/>
          </a:xfrm>
        </p:grpSpPr>
        <p:sp>
          <p:nvSpPr>
            <p:cNvPr id="23" name="Rectangle 3"/>
            <p:cNvSpPr>
              <a:spLocks noChangeArrowheads="1"/>
            </p:cNvSpPr>
            <p:nvPr/>
          </p:nvSpPr>
          <p:spPr bwMode="auto">
            <a:xfrm>
              <a:off x="0" y="6215077"/>
              <a:ext cx="9144000" cy="642917"/>
            </a:xfrm>
            <a:prstGeom prst="rect">
              <a:avLst/>
            </a:prstGeom>
            <a:solidFill>
              <a:srgbClr val="6C0000"/>
            </a:solidFill>
            <a:ln w="9525">
              <a:solidFill>
                <a:schemeClr val="tx2"/>
              </a:solidFill>
              <a:miter lim="800000"/>
              <a:headEnd/>
              <a:tailEnd/>
            </a:ln>
            <a:effectLst>
              <a:outerShdw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rgbClr val="29287F"/>
                </a:solidFill>
                <a:latin typeface="+mn-lt"/>
                <a:ea typeface="+mn-ea"/>
              </a:endParaRPr>
            </a:p>
          </p:txBody>
        </p:sp>
        <p:sp>
          <p:nvSpPr>
            <p:cNvPr id="22" name="Título 1"/>
            <p:cNvSpPr txBox="1">
              <a:spLocks/>
            </p:cNvSpPr>
            <p:nvPr/>
          </p:nvSpPr>
          <p:spPr bwMode="auto">
            <a:xfrm>
              <a:off x="8744962" y="6342792"/>
              <a:ext cx="325436" cy="357190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pt-BR" sz="1200" b="1" dirty="0">
                  <a:solidFill>
                    <a:srgbClr val="9E0000"/>
                  </a:solidFill>
                  <a:latin typeface="Calibri" pitchFamily="34" charset="0"/>
                </a:rPr>
                <a:t>3</a:t>
              </a:r>
            </a:p>
          </p:txBody>
        </p:sp>
      </p:grp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113536" y="6296045"/>
            <a:ext cx="6373372" cy="276999"/>
          </a:xfrm>
          <a:prstGeom prst="rect">
            <a:avLst/>
          </a:prstGeom>
          <a:solidFill>
            <a:srgbClr val="6C00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Calibri" pitchFamily="34" charset="0"/>
              </a:rPr>
              <a:t>43º Congresso da Sociedade de Cardiologia do Estado de São Paulo – 08 a 10 de </a:t>
            </a:r>
            <a:r>
              <a:rPr lang="en-US" sz="1200" dirty="0" err="1">
                <a:solidFill>
                  <a:schemeClr val="bg1"/>
                </a:solidFill>
                <a:latin typeface="Calibri" pitchFamily="34" charset="0"/>
              </a:rPr>
              <a:t>junho</a:t>
            </a:r>
            <a:r>
              <a:rPr lang="en-US" sz="1200" dirty="0">
                <a:solidFill>
                  <a:schemeClr val="bg1"/>
                </a:solidFill>
                <a:latin typeface="Calibri" pitchFamily="34" charset="0"/>
              </a:rPr>
              <a:t> de 2023</a:t>
            </a:r>
          </a:p>
        </p:txBody>
      </p:sp>
    </p:spTree>
    <p:extLst>
      <p:ext uri="{BB962C8B-B14F-4D97-AF65-F5344CB8AC3E}">
        <p14:creationId xmlns:p14="http://schemas.microsoft.com/office/powerpoint/2010/main" val="16659324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upo 8"/>
          <p:cNvGrpSpPr/>
          <p:nvPr/>
        </p:nvGrpSpPr>
        <p:grpSpPr>
          <a:xfrm>
            <a:off x="0" y="6215077"/>
            <a:ext cx="9144000" cy="642917"/>
            <a:chOff x="0" y="6215077"/>
            <a:chExt cx="9144000" cy="642917"/>
          </a:xfrm>
        </p:grpSpPr>
        <p:sp>
          <p:nvSpPr>
            <p:cNvPr id="16" name="Rectangle 3"/>
            <p:cNvSpPr>
              <a:spLocks noChangeArrowheads="1"/>
            </p:cNvSpPr>
            <p:nvPr/>
          </p:nvSpPr>
          <p:spPr bwMode="auto">
            <a:xfrm>
              <a:off x="0" y="6215077"/>
              <a:ext cx="9144000" cy="642917"/>
            </a:xfrm>
            <a:prstGeom prst="rect">
              <a:avLst/>
            </a:prstGeom>
            <a:solidFill>
              <a:srgbClr val="6C0000"/>
            </a:solidFill>
            <a:ln w="9525">
              <a:solidFill>
                <a:schemeClr val="tx2"/>
              </a:solidFill>
              <a:miter lim="800000"/>
              <a:headEnd/>
              <a:tailEnd/>
            </a:ln>
            <a:effectLst>
              <a:outerShdw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rgbClr val="29287F"/>
                </a:solidFill>
                <a:latin typeface="+mn-lt"/>
                <a:ea typeface="+mn-ea"/>
              </a:endParaRPr>
            </a:p>
          </p:txBody>
        </p:sp>
        <p:sp>
          <p:nvSpPr>
            <p:cNvPr id="15" name="Título 1"/>
            <p:cNvSpPr txBox="1">
              <a:spLocks/>
            </p:cNvSpPr>
            <p:nvPr/>
          </p:nvSpPr>
          <p:spPr bwMode="auto">
            <a:xfrm>
              <a:off x="8744962" y="6342792"/>
              <a:ext cx="325436" cy="357190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pt-BR" sz="1200" b="1" dirty="0">
                  <a:solidFill>
                    <a:srgbClr val="9E0000"/>
                  </a:solidFill>
                  <a:latin typeface="Calibri" pitchFamily="34" charset="0"/>
                </a:rPr>
                <a:t>4</a:t>
              </a:r>
            </a:p>
          </p:txBody>
        </p:sp>
      </p:grp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113536" y="6296045"/>
            <a:ext cx="6373372" cy="276999"/>
          </a:xfrm>
          <a:prstGeom prst="rect">
            <a:avLst/>
          </a:prstGeom>
          <a:solidFill>
            <a:srgbClr val="6C00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Calibri" pitchFamily="34" charset="0"/>
              </a:rPr>
              <a:t>43º Congresso da Sociedade de Cardiologia do Estado de São Paulo – 08 a 10 de </a:t>
            </a:r>
            <a:r>
              <a:rPr lang="en-US" sz="1200" dirty="0" err="1">
                <a:solidFill>
                  <a:schemeClr val="bg1"/>
                </a:solidFill>
                <a:latin typeface="Calibri" pitchFamily="34" charset="0"/>
              </a:rPr>
              <a:t>junho</a:t>
            </a:r>
            <a:r>
              <a:rPr lang="en-US" sz="1200" dirty="0">
                <a:solidFill>
                  <a:schemeClr val="bg1"/>
                </a:solidFill>
                <a:latin typeface="Calibri" pitchFamily="34" charset="0"/>
              </a:rPr>
              <a:t> de 2023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o 12"/>
          <p:cNvGrpSpPr/>
          <p:nvPr/>
        </p:nvGrpSpPr>
        <p:grpSpPr>
          <a:xfrm>
            <a:off x="0" y="6215077"/>
            <a:ext cx="9144000" cy="642917"/>
            <a:chOff x="0" y="6215077"/>
            <a:chExt cx="9144000" cy="642917"/>
          </a:xfrm>
        </p:grpSpPr>
        <p:sp>
          <p:nvSpPr>
            <p:cNvPr id="16" name="Rectangle 3"/>
            <p:cNvSpPr>
              <a:spLocks noChangeArrowheads="1"/>
            </p:cNvSpPr>
            <p:nvPr/>
          </p:nvSpPr>
          <p:spPr bwMode="auto">
            <a:xfrm>
              <a:off x="0" y="6215077"/>
              <a:ext cx="9144000" cy="642917"/>
            </a:xfrm>
            <a:prstGeom prst="rect">
              <a:avLst/>
            </a:prstGeom>
            <a:solidFill>
              <a:srgbClr val="6C0000"/>
            </a:solidFill>
            <a:ln w="9525">
              <a:solidFill>
                <a:schemeClr val="tx2"/>
              </a:solidFill>
              <a:miter lim="800000"/>
              <a:headEnd/>
              <a:tailEnd/>
            </a:ln>
            <a:effectLst>
              <a:outerShdw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rgbClr val="29287F"/>
                </a:solidFill>
                <a:latin typeface="+mn-lt"/>
                <a:ea typeface="+mn-ea"/>
              </a:endParaRPr>
            </a:p>
          </p:txBody>
        </p:sp>
        <p:sp>
          <p:nvSpPr>
            <p:cNvPr id="15" name="Título 1"/>
            <p:cNvSpPr txBox="1">
              <a:spLocks/>
            </p:cNvSpPr>
            <p:nvPr/>
          </p:nvSpPr>
          <p:spPr bwMode="auto">
            <a:xfrm>
              <a:off x="8744962" y="6342792"/>
              <a:ext cx="325436" cy="357190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pt-BR" sz="1200" b="1" dirty="0">
                  <a:solidFill>
                    <a:srgbClr val="9E0000"/>
                  </a:solidFill>
                  <a:latin typeface="Calibri" pitchFamily="34" charset="0"/>
                </a:rPr>
                <a:t>5</a:t>
              </a:r>
            </a:p>
          </p:txBody>
        </p:sp>
      </p:grp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113536" y="6296045"/>
            <a:ext cx="6373372" cy="276999"/>
          </a:xfrm>
          <a:prstGeom prst="rect">
            <a:avLst/>
          </a:prstGeom>
          <a:solidFill>
            <a:srgbClr val="6C00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Calibri" pitchFamily="34" charset="0"/>
              </a:rPr>
              <a:t>43º Congresso da Sociedade de Cardiologia do Estado de São Paulo – 08 a 10 de </a:t>
            </a:r>
            <a:r>
              <a:rPr lang="en-US" sz="1200" dirty="0" err="1">
                <a:solidFill>
                  <a:schemeClr val="bg1"/>
                </a:solidFill>
                <a:latin typeface="Calibri" pitchFamily="34" charset="0"/>
              </a:rPr>
              <a:t>junho</a:t>
            </a:r>
            <a:r>
              <a:rPr lang="en-US" sz="1200" dirty="0">
                <a:solidFill>
                  <a:schemeClr val="bg1"/>
                </a:solidFill>
                <a:latin typeface="Calibri" pitchFamily="34" charset="0"/>
              </a:rPr>
              <a:t> de 2023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upo 8"/>
          <p:cNvGrpSpPr/>
          <p:nvPr/>
        </p:nvGrpSpPr>
        <p:grpSpPr>
          <a:xfrm>
            <a:off x="0" y="6215077"/>
            <a:ext cx="9144000" cy="642917"/>
            <a:chOff x="0" y="6215077"/>
            <a:chExt cx="9144000" cy="642917"/>
          </a:xfrm>
        </p:grpSpPr>
        <p:sp>
          <p:nvSpPr>
            <p:cNvPr id="16" name="Rectangle 3"/>
            <p:cNvSpPr>
              <a:spLocks noChangeArrowheads="1"/>
            </p:cNvSpPr>
            <p:nvPr/>
          </p:nvSpPr>
          <p:spPr bwMode="auto">
            <a:xfrm>
              <a:off x="0" y="6215077"/>
              <a:ext cx="9144000" cy="642917"/>
            </a:xfrm>
            <a:prstGeom prst="rect">
              <a:avLst/>
            </a:prstGeom>
            <a:solidFill>
              <a:srgbClr val="6C0000"/>
            </a:solidFill>
            <a:ln w="9525">
              <a:solidFill>
                <a:schemeClr val="tx2"/>
              </a:solidFill>
              <a:miter lim="800000"/>
              <a:headEnd/>
              <a:tailEnd/>
            </a:ln>
            <a:effectLst>
              <a:outerShdw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rgbClr val="29287F"/>
                </a:solidFill>
                <a:latin typeface="+mn-lt"/>
                <a:ea typeface="+mn-ea"/>
              </a:endParaRPr>
            </a:p>
          </p:txBody>
        </p:sp>
        <p:sp>
          <p:nvSpPr>
            <p:cNvPr id="15" name="Título 1"/>
            <p:cNvSpPr txBox="1">
              <a:spLocks/>
            </p:cNvSpPr>
            <p:nvPr/>
          </p:nvSpPr>
          <p:spPr bwMode="auto">
            <a:xfrm>
              <a:off x="8744962" y="6342792"/>
              <a:ext cx="325436" cy="357190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pt-BR" sz="1200" b="1" dirty="0">
                  <a:solidFill>
                    <a:srgbClr val="9E0000"/>
                  </a:solidFill>
                  <a:latin typeface="Calibri" pitchFamily="34" charset="0"/>
                </a:rPr>
                <a:t>6</a:t>
              </a:r>
            </a:p>
          </p:txBody>
        </p:sp>
      </p:grp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113536" y="6296045"/>
            <a:ext cx="6373372" cy="276999"/>
          </a:xfrm>
          <a:prstGeom prst="rect">
            <a:avLst/>
          </a:prstGeom>
          <a:solidFill>
            <a:srgbClr val="6C00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Calibri" pitchFamily="34" charset="0"/>
              </a:rPr>
              <a:t>43º Congresso da Sociedade de Cardiologia do Estado de São Paulo – 08 a 10 de </a:t>
            </a:r>
            <a:r>
              <a:rPr lang="en-US" sz="1200" dirty="0" err="1">
                <a:solidFill>
                  <a:schemeClr val="bg1"/>
                </a:solidFill>
                <a:latin typeface="Calibri" pitchFamily="34" charset="0"/>
              </a:rPr>
              <a:t>junho</a:t>
            </a:r>
            <a:r>
              <a:rPr lang="en-US" sz="1200" dirty="0">
                <a:solidFill>
                  <a:schemeClr val="bg1"/>
                </a:solidFill>
                <a:latin typeface="Calibri" pitchFamily="34" charset="0"/>
              </a:rPr>
              <a:t>  de 2023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450</TotalTime>
  <Words>389</Words>
  <Application>Microsoft Macintosh PowerPoint</Application>
  <PresentationFormat>Apresentação na tela (4:3)</PresentationFormat>
  <Paragraphs>35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0" baseType="lpstr">
      <vt:lpstr>Arial</vt:lpstr>
      <vt:lpstr>Calibri</vt:lpstr>
      <vt:lpstr>Tema do Office</vt:lpstr>
      <vt:lpstr>Apresentação do PowerPoint</vt:lpstr>
      <vt:lpstr>Título do Trabalho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SD EVENTOS</dc:creator>
  <cp:lastModifiedBy>Claudio Duarte</cp:lastModifiedBy>
  <cp:revision>26</cp:revision>
  <dcterms:created xsi:type="dcterms:W3CDTF">2017-04-30T21:19:31Z</dcterms:created>
  <dcterms:modified xsi:type="dcterms:W3CDTF">2023-05-10T12:15:38Z</dcterms:modified>
</cp:coreProperties>
</file>